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</p:sldMasterIdLst>
  <p:notesMasterIdLst>
    <p:notesMasterId r:id="rId12"/>
  </p:notesMasterIdLst>
  <p:handoutMasterIdLst>
    <p:handoutMasterId r:id="rId13"/>
  </p:handoutMasterIdLst>
  <p:sldIdLst>
    <p:sldId id="281" r:id="rId6"/>
    <p:sldId id="280" r:id="rId7"/>
    <p:sldId id="293" r:id="rId8"/>
    <p:sldId id="266" r:id="rId9"/>
    <p:sldId id="294" r:id="rId10"/>
    <p:sldId id="29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AFF"/>
    <a:srgbClr val="BCFCFC"/>
    <a:srgbClr val="BDE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A29EE-35BC-4E16-ACC9-D6C86C5F6128}" v="1" dt="2025-06-10T17:44:13.244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4879" autoAdjust="0"/>
  </p:normalViewPr>
  <p:slideViewPr>
    <p:cSldViewPr snapToGrid="0">
      <p:cViewPr varScale="1">
        <p:scale>
          <a:sx n="81" d="100"/>
          <a:sy n="81" d="100"/>
        </p:scale>
        <p:origin x="120" y="45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rthankar Barari (TR)" userId="e41d4ef3-c9c5-4f08-a494-4c3cb9d953aa" providerId="ADAL" clId="{7B7EB8D4-0917-491D-A456-0907496FD598}"/>
    <pc:docChg chg="undo redo custSel delSld modSld">
      <pc:chgData name="Tirthankar Barari (TR)" userId="e41d4ef3-c9c5-4f08-a494-4c3cb9d953aa" providerId="ADAL" clId="{7B7EB8D4-0917-491D-A456-0907496FD598}" dt="2025-01-03T19:33:13.035" v="618" actId="47"/>
      <pc:docMkLst>
        <pc:docMk/>
      </pc:docMkLst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3666674671" sldId="261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729609147" sldId="265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643777997" sldId="266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4259977132" sldId="268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1679936628" sldId="273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1649597717" sldId="277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3930438526" sldId="278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2243159397" sldId="279"/>
        </pc:sldMkLst>
      </pc:sldChg>
      <pc:sldChg chg="addSp modSp mod modTransition modAnim">
        <pc:chgData name="Tirthankar Barari (TR)" userId="e41d4ef3-c9c5-4f08-a494-4c3cb9d953aa" providerId="ADAL" clId="{7B7EB8D4-0917-491D-A456-0907496FD598}" dt="2025-01-03T03:39:41.751" v="609"/>
        <pc:sldMkLst>
          <pc:docMk/>
          <pc:sldMk cId="467869221" sldId="280"/>
        </pc:sldMkLst>
      </pc:sldChg>
      <pc:sldChg chg="modAnim">
        <pc:chgData name="Tirthankar Barari (TR)" userId="e41d4ef3-c9c5-4f08-a494-4c3cb9d953aa" providerId="ADAL" clId="{7B7EB8D4-0917-491D-A456-0907496FD598}" dt="2025-01-03T03:38:54.894" v="602"/>
        <pc:sldMkLst>
          <pc:docMk/>
          <pc:sldMk cId="639264769" sldId="281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2184472291" sldId="282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1672017990" sldId="284"/>
        </pc:sldMkLst>
      </pc:sldChg>
      <pc:sldChg chg="del">
        <pc:chgData name="Tirthankar Barari (TR)" userId="e41d4ef3-c9c5-4f08-a494-4c3cb9d953aa" providerId="ADAL" clId="{7B7EB8D4-0917-491D-A456-0907496FD598}" dt="2025-01-03T19:33:13.035" v="618" actId="47"/>
        <pc:sldMkLst>
          <pc:docMk/>
          <pc:sldMk cId="4233691277" sldId="292"/>
        </pc:sldMkLst>
      </pc:sldChg>
      <pc:sldChg chg="addSp delSp modSp mod modTransition">
        <pc:chgData name="Tirthankar Barari (TR)" userId="e41d4ef3-c9c5-4f08-a494-4c3cb9d953aa" providerId="ADAL" clId="{7B7EB8D4-0917-491D-A456-0907496FD598}" dt="2025-01-03T16:08:22.782" v="617" actId="29295"/>
        <pc:sldMkLst>
          <pc:docMk/>
          <pc:sldMk cId="103528903" sldId="293"/>
        </pc:sldMkLst>
      </pc:sldChg>
    </pc:docChg>
  </pc:docChgLst>
  <pc:docChgLst>
    <pc:chgData name="Tirthankar Barari (TR)" userId="e41d4ef3-c9c5-4f08-a494-4c3cb9d953aa" providerId="ADAL" clId="{D93A29EE-35BC-4E16-ACC9-D6C86C5F6128}"/>
    <pc:docChg chg="undo custSel modSld">
      <pc:chgData name="Tirthankar Barari (TR)" userId="e41d4ef3-c9c5-4f08-a494-4c3cb9d953aa" providerId="ADAL" clId="{D93A29EE-35BC-4E16-ACC9-D6C86C5F6128}" dt="2025-06-10T17:47:31.829" v="57" actId="1076"/>
      <pc:docMkLst>
        <pc:docMk/>
      </pc:docMkLst>
      <pc:sldChg chg="addSp delSp modSp mod">
        <pc:chgData name="Tirthankar Barari (TR)" userId="e41d4ef3-c9c5-4f08-a494-4c3cb9d953aa" providerId="ADAL" clId="{D93A29EE-35BC-4E16-ACC9-D6C86C5F6128}" dt="2025-06-10T17:47:31.829" v="57" actId="1076"/>
        <pc:sldMkLst>
          <pc:docMk/>
          <pc:sldMk cId="103528903" sldId="293"/>
        </pc:sldMkLst>
        <pc:spChg chg="add mod">
          <ac:chgData name="Tirthankar Barari (TR)" userId="e41d4ef3-c9c5-4f08-a494-4c3cb9d953aa" providerId="ADAL" clId="{D93A29EE-35BC-4E16-ACC9-D6C86C5F6128}" dt="2025-06-10T17:46:45.091" v="53" actId="1076"/>
          <ac:spMkLst>
            <pc:docMk/>
            <pc:sldMk cId="103528903" sldId="293"/>
            <ac:spMk id="4" creationId="{E3976F81-4867-C940-4CAD-546C192A3CCD}"/>
          </ac:spMkLst>
        </pc:spChg>
        <pc:spChg chg="mod topLvl">
          <ac:chgData name="Tirthankar Barari (TR)" userId="e41d4ef3-c9c5-4f08-a494-4c3cb9d953aa" providerId="ADAL" clId="{D93A29EE-35BC-4E16-ACC9-D6C86C5F6128}" dt="2025-06-10T17:46:37.002" v="52" actId="1076"/>
          <ac:spMkLst>
            <pc:docMk/>
            <pc:sldMk cId="103528903" sldId="293"/>
            <ac:spMk id="99" creationId="{EC418D53-45AD-8458-BA0A-CABEB7DCF465}"/>
          </ac:spMkLst>
        </pc:spChg>
        <pc:spChg chg="mod topLvl">
          <ac:chgData name="Tirthankar Barari (TR)" userId="e41d4ef3-c9c5-4f08-a494-4c3cb9d953aa" providerId="ADAL" clId="{D93A29EE-35BC-4E16-ACC9-D6C86C5F6128}" dt="2025-06-10T17:46:31.994" v="51" actId="1076"/>
          <ac:spMkLst>
            <pc:docMk/>
            <pc:sldMk cId="103528903" sldId="293"/>
            <ac:spMk id="114" creationId="{1CD1FE62-7670-0AEF-5E0B-B6C5AADE128B}"/>
          </ac:spMkLst>
        </pc:spChg>
        <pc:spChg chg="mod topLvl">
          <ac:chgData name="Tirthankar Barari (TR)" userId="e41d4ef3-c9c5-4f08-a494-4c3cb9d953aa" providerId="ADAL" clId="{D93A29EE-35BC-4E16-ACC9-D6C86C5F6128}" dt="2025-06-10T17:46:26.260" v="50" actId="165"/>
          <ac:spMkLst>
            <pc:docMk/>
            <pc:sldMk cId="103528903" sldId="293"/>
            <ac:spMk id="115" creationId="{9429A6B2-73F6-57BD-285A-3F04247D5E3E}"/>
          </ac:spMkLst>
        </pc:spChg>
        <pc:grpChg chg="add mod">
          <ac:chgData name="Tirthankar Barari (TR)" userId="e41d4ef3-c9c5-4f08-a494-4c3cb9d953aa" providerId="ADAL" clId="{D93A29EE-35BC-4E16-ACC9-D6C86C5F6128}" dt="2025-06-10T17:47:31.829" v="57" actId="1076"/>
          <ac:grpSpMkLst>
            <pc:docMk/>
            <pc:sldMk cId="103528903" sldId="293"/>
            <ac:grpSpMk id="6" creationId="{67DD1B2A-BB55-438F-474A-FD1EC1D11298}"/>
          </ac:grpSpMkLst>
        </pc:grpChg>
        <pc:grpChg chg="del mod">
          <ac:chgData name="Tirthankar Barari (TR)" userId="e41d4ef3-c9c5-4f08-a494-4c3cb9d953aa" providerId="ADAL" clId="{D93A29EE-35BC-4E16-ACC9-D6C86C5F6128}" dt="2025-06-10T17:46:26.260" v="50" actId="165"/>
          <ac:grpSpMkLst>
            <pc:docMk/>
            <pc:sldMk cId="103528903" sldId="293"/>
            <ac:grpSpMk id="133" creationId="{B4F5141A-A785-98AD-DA25-F2FEF736D228}"/>
          </ac:grpSpMkLst>
        </pc:grpChg>
        <pc:picChg chg="mod">
          <ac:chgData name="Tirthankar Barari (TR)" userId="e41d4ef3-c9c5-4f08-a494-4c3cb9d953aa" providerId="ADAL" clId="{D93A29EE-35BC-4E16-ACC9-D6C86C5F6128}" dt="2025-06-10T17:46:51.855" v="55" actId="1076"/>
          <ac:picMkLst>
            <pc:docMk/>
            <pc:sldMk cId="103528903" sldId="293"/>
            <ac:picMk id="5" creationId="{F161E990-67BF-AB5B-96CE-78AF7E4BE91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https://www.statista.com/topics/4295/e-mail-usage-in-the-united-states/#editorsPicks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7AEA8-F1A2-441E-B893-7342A4418B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23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90CE4-C7A0-89E2-AE08-C747EF24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C9A7A-F03F-A3B8-21E1-3462833DB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79569-32A1-047C-3EA8-D7516806F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492D-4465-2B54-BF51-F8984FEE8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9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291D6-236D-D48F-F2CB-E137C940E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2E0F1-6800-9596-660A-10C30B8E8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A1BDC-E175-F78D-CE7F-7203856FE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EA52C-A21B-C9EC-E1B8-3E9E05094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9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B338-843C-D7AA-280F-2E61B2C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AA287-3208-B934-2351-7E22393D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1594-8D9B-E2BD-1F7E-B11000AF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75FB-A72B-89D8-070D-4F7142D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28E0-B4D3-987C-F78D-153DEBA7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7BC7-4D11-F1E3-04F8-5292CA58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5549-A46C-9B83-ECE8-7A9D42EA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13F9-5A5C-6AD5-C4BE-DDC6B807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759C2-89DB-1CE2-900A-D0CFFCDB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E95-2FCA-7F2E-29FD-C453F4E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1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5956-A5B0-A1BA-C1FF-3A617007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F6BD-DC3A-9C23-0FF8-C164F196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9455-C5FE-282A-DBF2-CEE6C9F8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AB0F-54CA-A278-D5F9-184CBD3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E8D6-98BC-75C3-CAEC-FF0791AE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8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7B6A-287D-0CEF-863D-6AFAAF7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DDDA-8D49-C328-F13E-7CE302530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61974-BDDF-6D3D-950C-80ED444D5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69AA1-56C7-0D45-140F-CBDD9103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DB440-262A-BC71-9CD8-E1809F07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7B7D7-127A-9701-96B9-4AF019CE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41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DB70-65E5-92AD-232E-FA2B0BF0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EFB8-19BC-5CA3-78AA-985800D2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27AE5-34DC-BFC2-078D-5C967C03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D9762-1DA8-2C53-F42A-60F2B194A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CA4A1-991F-5C94-8FBC-A56E8CDA0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58245-BA1D-3874-16FA-9C6FB5AE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D7B77-44AC-F4FD-97FF-BFA2736B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F7F33-ECB3-90C9-BA59-7B1EA87D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19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477E-F0FD-EB38-126F-21D8C80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F42D3-DC55-1184-5ED8-91EA81BC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18922-6C8E-906C-D70E-CAAD27B6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B979E-F754-3E14-188D-0D37B65A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87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B5502-2A1D-77EC-6ED8-A6B71428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7F245-FB08-8AE7-E81B-D8CB00F6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471D-2F46-8AB2-BFD0-A8CDC617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E553-2DAB-C3AD-35B2-8FBCDC38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58C9-CC6F-B7DD-30C5-9A5CEA3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8A05E-0956-BDB7-5F94-723FE6890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3743C-7B6F-12C6-949D-30627ECC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F98AF-324D-9ECB-26D8-C3443683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F79C-4B8C-FE59-6BF6-2D2C6AE7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01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BD33-35A4-C70B-1A7D-FD8CE152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7002B-D35B-485E-BD91-B11E65211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4D368-EE33-A63F-0D09-627CC4B9B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49F1A-D636-6481-B3B6-D9C62A4A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147DC-1182-1AD2-A03B-6676FC1E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4A708-0D32-CB39-78C2-D4E4FFC4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1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11F0-15DA-932E-BA48-9F37685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5D1F4-4432-0A51-0463-04D277785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DBB3-614D-301A-3CF2-99D8B4FC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37D53-111D-E878-3A53-51056F70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4ADB-2E80-03C7-1ED2-963B0F70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656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8364-022F-D8B3-BC2E-32F05A4F4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F91F8-741C-4054-7EEC-823CE9ADA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A0AF-3528-3945-08D4-9740C9E9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4B751-8889-A4CD-4B78-0793B1E9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8A5C-20BE-CDE0-6CF8-F7391243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3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1391D-14F0-F1D9-96E5-8740C5FB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09761-01C5-ACEF-AE90-E704B0D5E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1F44-E501-9B61-1798-DCE617E46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9F2F8-7B6D-46B7-8E68-D723B59E62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8DB0-DC22-EBE7-2743-2401C63BC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01C41-EBF6-D903-1B8E-CD80DCD70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B391C1-F6B8-48F9-9880-226520C6C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5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Tirthankar.Barari@microsoft.com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search/search-data-sources-gallery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learn.microsoft.com/en-us/azure/ai-services/document-intelligence/service-limits?view=doc-intel-4.0.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azure/ai-services/openai/quotas-limits#regional-quota-limits" TargetMode="External"/><Relationship Id="rId5" Type="http://schemas.openxmlformats.org/officeDocument/2006/relationships/hyperlink" Target="https://learn.microsoft.com/en-us/azure/ai-services/openai/overview#image-tokens-gpt-4-turbo-with-vision" TargetMode="External"/><Relationship Id="rId4" Type="http://schemas.microsoft.com/office/2007/relationships/hdphoto" Target="../media/hdphoto2.wdp"/><Relationship Id="rId9" Type="http://schemas.openxmlformats.org/officeDocument/2006/relationships/hyperlink" Target="https://learn.microsoft.com/en-us/azure/search/search-limits-quotas-capaci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learn.microsoft.com/en-us/azure/azure-functions/functions-sca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azure/logic-apps/azure-arc-enabled-logic-apps-overview" TargetMode="External"/><Relationship Id="rId5" Type="http://schemas.openxmlformats.org/officeDocument/2006/relationships/hyperlink" Target="https://learn.microsoft.com/en-us/azure/logic-apps/logic-apps-limits-and-config?tabs=consumption#throughput-limits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8154"/>
            <a:ext cx="9144000" cy="2286000"/>
          </a:xfrm>
        </p:spPr>
        <p:txBody>
          <a:bodyPr/>
          <a:lstStyle/>
          <a:p>
            <a:r>
              <a:rPr lang="en-US" sz="7200" dirty="0">
                <a:latin typeface="Bernard MT Condensed" panose="02050806060905020404" pitchFamily="18" charset="0"/>
              </a:rPr>
              <a:t>Document AI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584C78C-84E1-EE6E-932F-58573925191C}"/>
              </a:ext>
            </a:extLst>
          </p:cNvPr>
          <p:cNvSpPr txBox="1">
            <a:spLocks/>
          </p:cNvSpPr>
          <p:nvPr/>
        </p:nvSpPr>
        <p:spPr>
          <a:xfrm rot="10800000" flipV="1">
            <a:off x="314665" y="4063818"/>
            <a:ext cx="8309637" cy="16906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</a:rPr>
              <a:t>Tirthankar Barari</a:t>
            </a:r>
          </a:p>
          <a:p>
            <a:pPr algn="l"/>
            <a:endParaRPr lang="en-US" sz="900" dirty="0">
              <a:latin typeface="Bernard MT Condensed" panose="020508060609050204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latin typeface="+mn-lt"/>
                <a:cs typeface="Arial" panose="020B0604020202020204" pitchFamily="34" charset="0"/>
              </a:rPr>
              <a:t>Principal Cloud solution Architect, Data &amp; AI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latin typeface="+mn-lt"/>
                <a:cs typeface="Arial" panose="020B0604020202020204" pitchFamily="34" charset="0"/>
                <a:hlinkClick r:id="rId5"/>
              </a:rPr>
              <a:t>Tirthankar.Barari@microsoft.com</a:t>
            </a:r>
            <a:endParaRPr lang="en-US" sz="1200" dirty="0">
              <a:latin typeface="+mn-lt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200" dirty="0">
                <a:latin typeface="+mn-lt"/>
                <a:cs typeface="Arial" panose="020B0604020202020204" pitchFamily="34" charset="0"/>
              </a:rPr>
              <a:t>Financial Services &amp; Insurance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latin typeface="+mn-lt"/>
                <a:cs typeface="Arial" panose="020B0604020202020204" pitchFamily="34" charset="0"/>
              </a:rPr>
              <a:t>Microsoft Corporation</a:t>
            </a:r>
          </a:p>
        </p:txBody>
      </p:sp>
      <p:pic>
        <p:nvPicPr>
          <p:cNvPr id="5" name="x_x_Picture 1">
            <a:extLst>
              <a:ext uri="{FF2B5EF4-FFF2-40B4-BE49-F238E27FC236}">
                <a16:creationId xmlns:a16="http://schemas.microsoft.com/office/drawing/2014/main" id="{154B2879-1322-2F46-2A20-CAE03F714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7" y="5836119"/>
            <a:ext cx="2142859" cy="51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06" y="867472"/>
            <a:ext cx="11381983" cy="1044238"/>
          </a:xfrm>
        </p:spPr>
        <p:txBody>
          <a:bodyPr/>
          <a:lstStyle/>
          <a:p>
            <a:pPr algn="r"/>
            <a:r>
              <a:rPr lang="en-US" sz="3200" dirty="0">
                <a:latin typeface="Bernard MT Condensed" panose="02050806060905020404" pitchFamily="18" charset="0"/>
              </a:rPr>
              <a:t>time spent by US workers on emails weekly </a:t>
            </a:r>
            <a:br>
              <a:rPr lang="en-US" sz="3200" dirty="0">
                <a:latin typeface="Bernard MT Condensed" panose="02050806060905020404" pitchFamily="18" charset="0"/>
              </a:rPr>
            </a:br>
            <a:r>
              <a:rPr lang="en-US" sz="3200" b="1" dirty="0">
                <a:latin typeface="Bernard MT Condensed" panose="02050806060905020404" pitchFamily="18" charset="0"/>
              </a:rPr>
              <a:t>5.94 </a:t>
            </a:r>
            <a:r>
              <a:rPr lang="en-US" sz="3200" b="1" cap="none" dirty="0">
                <a:latin typeface="Bernard MT Condensed" panose="02050806060905020404" pitchFamily="18" charset="0"/>
              </a:rPr>
              <a:t>hours</a:t>
            </a:r>
            <a:r>
              <a:rPr lang="en-US" sz="3200" b="1" dirty="0">
                <a:latin typeface="Bernard MT Condensed" panose="02050806060905020404" pitchFamily="18" charset="0"/>
              </a:rPr>
              <a:t> </a:t>
            </a:r>
            <a:endParaRPr lang="en-US" sz="2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3A5F308-A7C3-04D7-924B-ABCE00A5F1B6}"/>
              </a:ext>
            </a:extLst>
          </p:cNvPr>
          <p:cNvSpPr txBox="1">
            <a:spLocks/>
          </p:cNvSpPr>
          <p:nvPr/>
        </p:nvSpPr>
        <p:spPr>
          <a:xfrm>
            <a:off x="488582" y="2329375"/>
            <a:ext cx="11381983" cy="10442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Bernard MT Condensed" panose="02050806060905020404" pitchFamily="18" charset="0"/>
              </a:rPr>
              <a:t>number of sent &amp; received emails per day worldwide </a:t>
            </a:r>
            <a:br>
              <a:rPr lang="en-US" sz="3200" dirty="0">
                <a:latin typeface="Bernard MT Condensed" panose="02050806060905020404" pitchFamily="18" charset="0"/>
              </a:rPr>
            </a:br>
            <a:r>
              <a:rPr lang="en-US" sz="3200" b="1" dirty="0">
                <a:latin typeface="Bernard MT Condensed" panose="02050806060905020404" pitchFamily="18" charset="0"/>
              </a:rPr>
              <a:t>347.3 </a:t>
            </a:r>
            <a:r>
              <a:rPr lang="en-US" sz="3200" b="1" cap="none" dirty="0">
                <a:latin typeface="Bernard MT Condensed" panose="02050806060905020404" pitchFamily="18" charset="0"/>
              </a:rPr>
              <a:t>billion</a:t>
            </a:r>
            <a:endParaRPr lang="en-US" sz="24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A0BD326-EBE6-3EFA-B817-6A9FAD354E60}"/>
              </a:ext>
            </a:extLst>
          </p:cNvPr>
          <p:cNvSpPr txBox="1">
            <a:spLocks/>
          </p:cNvSpPr>
          <p:nvPr/>
        </p:nvSpPr>
        <p:spPr>
          <a:xfrm>
            <a:off x="488581" y="3791278"/>
            <a:ext cx="11381983" cy="12220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Bernard MT Condensed" panose="02050806060905020404" pitchFamily="18" charset="0"/>
              </a:rPr>
              <a:t>number of email users worldwide</a:t>
            </a:r>
            <a:br>
              <a:rPr lang="en-US" sz="3200" dirty="0">
                <a:latin typeface="Bernard MT Condensed" panose="02050806060905020404" pitchFamily="18" charset="0"/>
              </a:rPr>
            </a:br>
            <a:r>
              <a:rPr lang="en-US" sz="3200" dirty="0">
                <a:latin typeface="Bernard MT Condensed" panose="02050806060905020404" pitchFamily="18" charset="0"/>
              </a:rPr>
              <a:t>4.37 </a:t>
            </a:r>
            <a:r>
              <a:rPr lang="en-US" sz="3200" cap="none" dirty="0">
                <a:latin typeface="Bernard MT Condensed" panose="02050806060905020404" pitchFamily="18" charset="0"/>
              </a:rPr>
              <a:t>billion</a:t>
            </a:r>
            <a:endParaRPr lang="en-US" sz="24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9199E67-C750-FAE3-80C2-E78FFDFD72B4}"/>
              </a:ext>
            </a:extLst>
          </p:cNvPr>
          <p:cNvSpPr txBox="1">
            <a:spLocks/>
          </p:cNvSpPr>
          <p:nvPr/>
        </p:nvSpPr>
        <p:spPr>
          <a:xfrm>
            <a:off x="405006" y="5431041"/>
            <a:ext cx="11381983" cy="4932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Bernard MT Condensed" panose="02050806060905020404" pitchFamily="18" charset="0"/>
              </a:rPr>
              <a:t>- 2023 </a:t>
            </a:r>
            <a:r>
              <a:rPr lang="en-US" sz="1600" cap="none" dirty="0">
                <a:latin typeface="Bernard MT Condensed" panose="02050806060905020404" pitchFamily="18" charset="0"/>
              </a:rPr>
              <a:t>Report Statista.com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7A11-2123-7DA6-2C6D-E3800766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F161E990-67BF-AB5B-96CE-78AF7E4BE9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alphaModFix amt="50000"/>
          </a:blip>
          <a:srcRect/>
          <a:stretch/>
        </p:blipFill>
        <p:spPr>
          <a:xfrm>
            <a:off x="0" y="9701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A7B447-EEA9-6A6D-8A37-5B9E1241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291467"/>
            <a:ext cx="9467127" cy="563333"/>
          </a:xfrm>
        </p:spPr>
        <p:txBody>
          <a:bodyPr/>
          <a:lstStyle/>
          <a:p>
            <a:r>
              <a:rPr lang="en-US" sz="3200" dirty="0">
                <a:latin typeface="Bernard MT Condensed" panose="02050806060905020404" pitchFamily="18" charset="0"/>
              </a:rPr>
              <a:t>Document AI</a:t>
            </a:r>
            <a:endParaRPr lang="en-US" sz="1800" dirty="0">
              <a:latin typeface="Bernard MT Condensed" panose="020508060609050204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16134C3-A51B-F05B-686A-A9029C70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5" y="3630482"/>
            <a:ext cx="600773" cy="7356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3E987A8-58E7-5D89-F2BB-EC6DE032E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80" y="2174932"/>
            <a:ext cx="1167107" cy="80827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A43DB51C-4DFA-4F2A-4F23-3FDAFD86502D}"/>
              </a:ext>
            </a:extLst>
          </p:cNvPr>
          <p:cNvGrpSpPr/>
          <p:nvPr/>
        </p:nvGrpSpPr>
        <p:grpSpPr>
          <a:xfrm>
            <a:off x="523784" y="3085160"/>
            <a:ext cx="713613" cy="522410"/>
            <a:chOff x="641741" y="2847309"/>
            <a:chExt cx="586032" cy="39258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253F299-0725-DBBC-91B6-1BA8A672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923" y="2847309"/>
              <a:ext cx="516850" cy="3925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1C02D-9191-6C54-5815-921BAED689DB}"/>
                </a:ext>
              </a:extLst>
            </p:cNvPr>
            <p:cNvSpPr txBox="1"/>
            <p:nvPr/>
          </p:nvSpPr>
          <p:spPr>
            <a:xfrm>
              <a:off x="641741" y="2847309"/>
              <a:ext cx="5771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Image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263D75E-8875-0F34-B7E2-AD23C1141372}"/>
              </a:ext>
            </a:extLst>
          </p:cNvPr>
          <p:cNvGrpSpPr/>
          <p:nvPr/>
        </p:nvGrpSpPr>
        <p:grpSpPr>
          <a:xfrm>
            <a:off x="1255411" y="3068132"/>
            <a:ext cx="805467" cy="618886"/>
            <a:chOff x="1296955" y="2856488"/>
            <a:chExt cx="686858" cy="45400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2419897-DA6F-281C-8919-C9E8CF649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6955" y="2856488"/>
              <a:ext cx="600595" cy="4125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530C18-EC9F-53AC-5B3E-18BC67C594AC}"/>
                </a:ext>
              </a:extLst>
            </p:cNvPr>
            <p:cNvSpPr txBox="1"/>
            <p:nvPr/>
          </p:nvSpPr>
          <p:spPr>
            <a:xfrm>
              <a:off x="1388171" y="3095048"/>
              <a:ext cx="5956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Video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2A6A291-BA29-95D1-F98A-FB779174C45C}"/>
              </a:ext>
            </a:extLst>
          </p:cNvPr>
          <p:cNvGrpSpPr/>
          <p:nvPr/>
        </p:nvGrpSpPr>
        <p:grpSpPr>
          <a:xfrm>
            <a:off x="1246318" y="3624608"/>
            <a:ext cx="695066" cy="838605"/>
            <a:chOff x="1377575" y="3309120"/>
            <a:chExt cx="436003" cy="56503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B13F51-070A-940F-2C05-ED9720820F65}"/>
                </a:ext>
              </a:extLst>
            </p:cNvPr>
            <p:cNvGrpSpPr/>
            <p:nvPr/>
          </p:nvGrpSpPr>
          <p:grpSpPr>
            <a:xfrm>
              <a:off x="1377575" y="3331430"/>
              <a:ext cx="436003" cy="542727"/>
              <a:chOff x="1377575" y="3331430"/>
              <a:chExt cx="436003" cy="542727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1AE4178-AE5E-B8F1-1EBD-63EDEAB4C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9365" y="3331430"/>
                <a:ext cx="335418" cy="472964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9F3294-728E-F092-42B8-FF4496F167D9}"/>
                  </a:ext>
                </a:extLst>
              </p:cNvPr>
              <p:cNvSpPr txBox="1"/>
              <p:nvPr/>
            </p:nvSpPr>
            <p:spPr>
              <a:xfrm>
                <a:off x="1377575" y="3658713"/>
                <a:ext cx="4360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Audio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CC459F4-BE7D-4047-9797-22A6EB9AD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8923767">
              <a:off x="1655827" y="3309120"/>
              <a:ext cx="102115" cy="115998"/>
            </a:xfrm>
            <a:prstGeom prst="rect">
              <a:avLst/>
            </a:prstGeom>
          </p:spPr>
        </p:pic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1CC0B19-4B67-06ED-4732-96AEB5068A16}"/>
              </a:ext>
            </a:extLst>
          </p:cNvPr>
          <p:cNvSpPr/>
          <p:nvPr/>
        </p:nvSpPr>
        <p:spPr>
          <a:xfrm>
            <a:off x="3635003" y="3141240"/>
            <a:ext cx="1397115" cy="193528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03C9503-3DD5-43DF-E71F-EB43589DD7F1}"/>
              </a:ext>
            </a:extLst>
          </p:cNvPr>
          <p:cNvSpPr/>
          <p:nvPr/>
        </p:nvSpPr>
        <p:spPr>
          <a:xfrm rot="16200000">
            <a:off x="1359497" y="3877969"/>
            <a:ext cx="2911293" cy="461831"/>
          </a:xfrm>
          <a:prstGeom prst="roundRect">
            <a:avLst/>
          </a:prstGeom>
          <a:solidFill>
            <a:srgbClr val="E8E8E8">
              <a:lumMod val="90000"/>
            </a:srgbClr>
          </a:solidFill>
          <a:ln w="1905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Aptos" panose="02110004020202020204"/>
              </a:rPr>
              <a:t>Corporate  Mailbox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EF99872-072D-2E1F-E79B-32C01E4F26D2}"/>
              </a:ext>
            </a:extLst>
          </p:cNvPr>
          <p:cNvCxnSpPr>
            <a:cxnSpLocks/>
          </p:cNvCxnSpPr>
          <p:nvPr/>
        </p:nvCxnSpPr>
        <p:spPr>
          <a:xfrm>
            <a:off x="1986210" y="2013888"/>
            <a:ext cx="18518" cy="4404984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7B7F337-3A06-CDC7-CE66-37E13282A7A6}"/>
              </a:ext>
            </a:extLst>
          </p:cNvPr>
          <p:cNvGrpSpPr/>
          <p:nvPr/>
        </p:nvGrpSpPr>
        <p:grpSpPr>
          <a:xfrm>
            <a:off x="2053332" y="3151702"/>
            <a:ext cx="467452" cy="1918057"/>
            <a:chOff x="2580178" y="2790165"/>
            <a:chExt cx="467452" cy="1918057"/>
          </a:xfrm>
          <a:solidFill>
            <a:schemeClr val="bg2">
              <a:lumMod val="75000"/>
            </a:schemeClr>
          </a:solidFill>
          <a:effectLst>
            <a:glow rad="101600">
              <a:schemeClr val="accent1">
                <a:lumMod val="50000"/>
                <a:alpha val="60000"/>
              </a:schemeClr>
            </a:glow>
          </a:effectLst>
        </p:grpSpPr>
        <p:sp>
          <p:nvSpPr>
            <p:cNvPr id="87" name="Arrow: Right 86">
              <a:extLst>
                <a:ext uri="{FF2B5EF4-FFF2-40B4-BE49-F238E27FC236}">
                  <a16:creationId xmlns:a16="http://schemas.microsoft.com/office/drawing/2014/main" id="{25E5998A-242A-16CF-C319-8AE190A1966D}"/>
                </a:ext>
              </a:extLst>
            </p:cNvPr>
            <p:cNvSpPr/>
            <p:nvPr/>
          </p:nvSpPr>
          <p:spPr>
            <a:xfrm>
              <a:off x="2580178" y="2790165"/>
              <a:ext cx="467452" cy="284919"/>
            </a:xfrm>
            <a:prstGeom prst="rightArrow">
              <a:avLst/>
            </a:prstGeom>
            <a:grp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3FC8057B-9EFC-9963-E6A6-F1F075B43B28}"/>
                </a:ext>
              </a:extLst>
            </p:cNvPr>
            <p:cNvSpPr/>
            <p:nvPr/>
          </p:nvSpPr>
          <p:spPr>
            <a:xfrm>
              <a:off x="2580178" y="3334544"/>
              <a:ext cx="467452" cy="284919"/>
            </a:xfrm>
            <a:prstGeom prst="rightArrow">
              <a:avLst/>
            </a:prstGeom>
            <a:grp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9" name="Arrow: Right 88">
              <a:extLst>
                <a:ext uri="{FF2B5EF4-FFF2-40B4-BE49-F238E27FC236}">
                  <a16:creationId xmlns:a16="http://schemas.microsoft.com/office/drawing/2014/main" id="{8F8FD936-F42E-0261-5384-2E200A3A9026}"/>
                </a:ext>
              </a:extLst>
            </p:cNvPr>
            <p:cNvSpPr/>
            <p:nvPr/>
          </p:nvSpPr>
          <p:spPr>
            <a:xfrm>
              <a:off x="2580178" y="3878923"/>
              <a:ext cx="467452" cy="284919"/>
            </a:xfrm>
            <a:prstGeom prst="rightArrow">
              <a:avLst/>
            </a:prstGeom>
            <a:grp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819DF15F-5B73-722C-A8BA-15EC527890D6}"/>
                </a:ext>
              </a:extLst>
            </p:cNvPr>
            <p:cNvSpPr/>
            <p:nvPr/>
          </p:nvSpPr>
          <p:spPr>
            <a:xfrm>
              <a:off x="2580178" y="4423303"/>
              <a:ext cx="467452" cy="284919"/>
            </a:xfrm>
            <a:prstGeom prst="rightArrow">
              <a:avLst/>
            </a:prstGeom>
            <a:grp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5A0656-4C66-EE6E-3E0B-E6DDB1C4B832}"/>
              </a:ext>
            </a:extLst>
          </p:cNvPr>
          <p:cNvSpPr/>
          <p:nvPr/>
        </p:nvSpPr>
        <p:spPr>
          <a:xfrm>
            <a:off x="3606254" y="5736428"/>
            <a:ext cx="5626657" cy="46745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Store, Index, Search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945D218-6DFD-2427-4646-E8BB6F941AB6}"/>
              </a:ext>
            </a:extLst>
          </p:cNvPr>
          <p:cNvSpPr/>
          <p:nvPr/>
        </p:nvSpPr>
        <p:spPr>
          <a:xfrm>
            <a:off x="5637343" y="3141240"/>
            <a:ext cx="1564481" cy="190671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Content Extraction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Structured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Unstructured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Handwritten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Languages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CE2CE2A3-B97C-E4C4-3C21-F40264F3ED8F}"/>
              </a:ext>
            </a:extLst>
          </p:cNvPr>
          <p:cNvSpPr/>
          <p:nvPr/>
        </p:nvSpPr>
        <p:spPr>
          <a:xfrm>
            <a:off x="3109504" y="3814803"/>
            <a:ext cx="467452" cy="58477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0106BEF7-7911-26F4-659B-7C03F80581A2}"/>
              </a:ext>
            </a:extLst>
          </p:cNvPr>
          <p:cNvSpPr/>
          <p:nvPr/>
        </p:nvSpPr>
        <p:spPr>
          <a:xfrm>
            <a:off x="5149485" y="3830111"/>
            <a:ext cx="467452" cy="58477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3339E7B-E975-2973-F61F-859A8D38609E}"/>
              </a:ext>
            </a:extLst>
          </p:cNvPr>
          <p:cNvSpPr/>
          <p:nvPr/>
        </p:nvSpPr>
        <p:spPr>
          <a:xfrm>
            <a:off x="7778222" y="3141240"/>
            <a:ext cx="1636025" cy="192851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Insight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&amp;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Post Processing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black"/>
                </a:solidFill>
                <a:latin typeface="Aptos" panose="02110004020202020204"/>
              </a:rPr>
              <a:t>Workflow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black"/>
                </a:solidFill>
                <a:latin typeface="Aptos" panose="02110004020202020204"/>
              </a:rPr>
              <a:t>Integration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EFC08995-0282-2EEF-495D-59ECDA7A812F}"/>
              </a:ext>
            </a:extLst>
          </p:cNvPr>
          <p:cNvSpPr/>
          <p:nvPr/>
        </p:nvSpPr>
        <p:spPr>
          <a:xfrm>
            <a:off x="7310770" y="3833539"/>
            <a:ext cx="467452" cy="58477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E29BFC5-6B35-7C68-701A-7924260C3446}"/>
              </a:ext>
            </a:extLst>
          </p:cNvPr>
          <p:cNvSpPr/>
          <p:nvPr/>
        </p:nvSpPr>
        <p:spPr>
          <a:xfrm rot="5400000">
            <a:off x="4099751" y="5088026"/>
            <a:ext cx="467452" cy="58477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7A738D75-E5E8-26B2-76FC-C47549C904AC}"/>
              </a:ext>
            </a:extLst>
          </p:cNvPr>
          <p:cNvSpPr/>
          <p:nvPr/>
        </p:nvSpPr>
        <p:spPr>
          <a:xfrm rot="5400000">
            <a:off x="6185855" y="5088026"/>
            <a:ext cx="467452" cy="58477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28C3B2E7-FAE7-1E80-F6DC-73E997252276}"/>
              </a:ext>
            </a:extLst>
          </p:cNvPr>
          <p:cNvSpPr/>
          <p:nvPr/>
        </p:nvSpPr>
        <p:spPr>
          <a:xfrm rot="5400000">
            <a:off x="8361431" y="5094948"/>
            <a:ext cx="467452" cy="58477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122E4D7F-3B27-B2F7-B07B-BF6BFEBBBDF9}"/>
              </a:ext>
            </a:extLst>
          </p:cNvPr>
          <p:cNvSpPr/>
          <p:nvPr/>
        </p:nvSpPr>
        <p:spPr>
          <a:xfrm rot="16200000">
            <a:off x="6132339" y="2504614"/>
            <a:ext cx="467452" cy="58477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0D163482-C79F-E447-8941-B3B85A4A483A}"/>
              </a:ext>
            </a:extLst>
          </p:cNvPr>
          <p:cNvSpPr/>
          <p:nvPr/>
        </p:nvSpPr>
        <p:spPr>
          <a:xfrm rot="16200000">
            <a:off x="8364921" y="2494520"/>
            <a:ext cx="467452" cy="58477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Arrow: Left-Right 104">
            <a:extLst>
              <a:ext uri="{FF2B5EF4-FFF2-40B4-BE49-F238E27FC236}">
                <a16:creationId xmlns:a16="http://schemas.microsoft.com/office/drawing/2014/main" id="{098DA579-8398-66AC-F1AC-A04BAAA442FC}"/>
              </a:ext>
            </a:extLst>
          </p:cNvPr>
          <p:cNvSpPr/>
          <p:nvPr/>
        </p:nvSpPr>
        <p:spPr>
          <a:xfrm>
            <a:off x="9481811" y="3316421"/>
            <a:ext cx="400051" cy="236229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F46D02C-3285-B394-D968-4D2854CAC040}"/>
              </a:ext>
            </a:extLst>
          </p:cNvPr>
          <p:cNvGrpSpPr/>
          <p:nvPr/>
        </p:nvGrpSpPr>
        <p:grpSpPr>
          <a:xfrm>
            <a:off x="9937733" y="2664271"/>
            <a:ext cx="1479549" cy="1448841"/>
            <a:chOff x="10010388" y="2030214"/>
            <a:chExt cx="1479549" cy="144884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A513D4D-6FA7-0B3E-9450-630D1FBA4C4A}"/>
                </a:ext>
              </a:extLst>
            </p:cNvPr>
            <p:cNvSpPr/>
            <p:nvPr/>
          </p:nvSpPr>
          <p:spPr>
            <a:xfrm>
              <a:off x="10092822" y="2030214"/>
              <a:ext cx="1397115" cy="137461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Human in the Loop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Review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Triggered by granular confidence threshold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2ADAC4C-F126-B300-FC15-22F190B96ACD}"/>
                </a:ext>
              </a:extLst>
            </p:cNvPr>
            <p:cNvSpPr/>
            <p:nvPr/>
          </p:nvSpPr>
          <p:spPr>
            <a:xfrm>
              <a:off x="10051605" y="2064087"/>
              <a:ext cx="1397115" cy="137461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Human in the Loop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Review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Triggered by granular confidence threshold</a:t>
              </a: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FE71B4AC-8AF0-2FF2-EAA1-2C00DEC2589D}"/>
                </a:ext>
              </a:extLst>
            </p:cNvPr>
            <p:cNvSpPr/>
            <p:nvPr/>
          </p:nvSpPr>
          <p:spPr>
            <a:xfrm>
              <a:off x="10010388" y="2104441"/>
              <a:ext cx="1397115" cy="1374614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3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Human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 the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Loop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Triggered by 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Low confidence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Inconsistency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6794859-7631-5B2D-0418-72C9EE8340EC}"/>
              </a:ext>
            </a:extLst>
          </p:cNvPr>
          <p:cNvGrpSpPr/>
          <p:nvPr/>
        </p:nvGrpSpPr>
        <p:grpSpPr>
          <a:xfrm>
            <a:off x="9982880" y="4183133"/>
            <a:ext cx="1479549" cy="1448841"/>
            <a:chOff x="10015818" y="3723840"/>
            <a:chExt cx="1479549" cy="1448841"/>
          </a:xfrm>
          <a:gradFill flip="none" rotWithShape="1">
            <a:gsLst>
              <a:gs pos="0">
                <a:schemeClr val="accent3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09CD88A7-1FBC-EBAF-4184-F82C182E7E76}"/>
                </a:ext>
              </a:extLst>
            </p:cNvPr>
            <p:cNvSpPr/>
            <p:nvPr/>
          </p:nvSpPr>
          <p:spPr>
            <a:xfrm>
              <a:off x="10098252" y="3723840"/>
              <a:ext cx="1397115" cy="1374614"/>
            </a:xfrm>
            <a:prstGeom prst="roundRect">
              <a:avLst/>
            </a:prstGeom>
            <a:grp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Human in the Loop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Review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Triggered by granular confidence threshold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E23BA45D-8ABC-ADD3-E9D5-0E8C4A495558}"/>
                </a:ext>
              </a:extLst>
            </p:cNvPr>
            <p:cNvSpPr/>
            <p:nvPr/>
          </p:nvSpPr>
          <p:spPr>
            <a:xfrm>
              <a:off x="10057035" y="3757713"/>
              <a:ext cx="1397115" cy="1374614"/>
            </a:xfrm>
            <a:prstGeom prst="roundRect">
              <a:avLst/>
            </a:prstGeom>
            <a:grp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Human in the Loop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Review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Triggered by granular confidence threshold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CCD0D56C-8F43-137F-0B95-BB93A3146B68}"/>
                </a:ext>
              </a:extLst>
            </p:cNvPr>
            <p:cNvSpPr/>
            <p:nvPr/>
          </p:nvSpPr>
          <p:spPr>
            <a:xfrm>
              <a:off x="10015818" y="3798067"/>
              <a:ext cx="1397115" cy="1374614"/>
            </a:xfrm>
            <a:prstGeom prst="roundRect">
              <a:avLst/>
            </a:prstGeom>
            <a:grp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Fraud Detection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Anomaly Detection</a:t>
              </a:r>
            </a:p>
          </p:txBody>
        </p:sp>
      </p:grpSp>
      <p:sp>
        <p:nvSpPr>
          <p:cNvPr id="111" name="Arrow: Left-Right 110">
            <a:extLst>
              <a:ext uri="{FF2B5EF4-FFF2-40B4-BE49-F238E27FC236}">
                <a16:creationId xmlns:a16="http://schemas.microsoft.com/office/drawing/2014/main" id="{1EEEEC39-1D47-014F-EF49-3A37E82788B7}"/>
              </a:ext>
            </a:extLst>
          </p:cNvPr>
          <p:cNvSpPr/>
          <p:nvPr/>
        </p:nvSpPr>
        <p:spPr>
          <a:xfrm>
            <a:off x="9481812" y="4705353"/>
            <a:ext cx="400051" cy="236229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B57ED59-2F76-DC6E-DA2F-84998D4537D7}"/>
              </a:ext>
            </a:extLst>
          </p:cNvPr>
          <p:cNvSpPr/>
          <p:nvPr/>
        </p:nvSpPr>
        <p:spPr>
          <a:xfrm>
            <a:off x="3720060" y="3436621"/>
            <a:ext cx="1279930" cy="47260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Document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Ingestion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42DE55C-B6BE-DBFA-57C5-D5DCA2A42D36}"/>
              </a:ext>
            </a:extLst>
          </p:cNvPr>
          <p:cNvSpPr/>
          <p:nvPr/>
        </p:nvSpPr>
        <p:spPr>
          <a:xfrm>
            <a:off x="3714048" y="4171492"/>
            <a:ext cx="1291954" cy="48678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Triggered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Realtime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59D5FC3D-6B6F-7A07-A02E-D88752EF6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661" y="927927"/>
            <a:ext cx="3448983" cy="336059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Bernard MT Condensed" panose="02050806060905020404" pitchFamily="18" charset="0"/>
              </a:rPr>
              <a:t>Ingestion, Extraction, Insight, Action</a:t>
            </a:r>
          </a:p>
          <a:p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399A1DB-D8F4-7BFA-11E8-D823D368DDBE}"/>
              </a:ext>
            </a:extLst>
          </p:cNvPr>
          <p:cNvSpPr/>
          <p:nvPr/>
        </p:nvSpPr>
        <p:spPr>
          <a:xfrm>
            <a:off x="417579" y="4406135"/>
            <a:ext cx="1634483" cy="472965"/>
          </a:xfrm>
          <a:prstGeom prst="rect">
            <a:avLst/>
          </a:prstGeom>
          <a:noFill/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ptos" panose="020B0004020202020204" pitchFamily="34" charset="0"/>
              </a:rPr>
              <a:t>Email With Attachments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1FD402C-274D-0DB1-570F-7542EE407C6A}"/>
              </a:ext>
            </a:extLst>
          </p:cNvPr>
          <p:cNvSpPr txBox="1"/>
          <p:nvPr/>
        </p:nvSpPr>
        <p:spPr>
          <a:xfrm>
            <a:off x="94427" y="5270620"/>
            <a:ext cx="1860762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Insurance Claim/Quote</a:t>
            </a:r>
          </a:p>
          <a:p>
            <a:pPr algn="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P&amp;C, Commercial, Life Ins</a:t>
            </a:r>
          </a:p>
          <a:p>
            <a:pPr algn="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Financial Docs</a:t>
            </a:r>
          </a:p>
          <a:p>
            <a:pPr algn="r">
              <a:lnSpc>
                <a:spcPct val="150000"/>
              </a:lnSpc>
            </a:pPr>
            <a:r>
              <a:rPr lang="en-US" sz="1100" b="1" dirty="0">
                <a:solidFill>
                  <a:schemeClr val="bg1"/>
                </a:solidFill>
              </a:rPr>
              <a:t>... 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6EFAEB9-C010-D1CC-47CC-6FA62E71274A}"/>
              </a:ext>
            </a:extLst>
          </p:cNvPr>
          <p:cNvSpPr/>
          <p:nvPr/>
        </p:nvSpPr>
        <p:spPr>
          <a:xfrm rot="16200000">
            <a:off x="-355039" y="2823306"/>
            <a:ext cx="3225735" cy="1468089"/>
          </a:xfrm>
          <a:prstGeom prst="roundRect">
            <a:avLst/>
          </a:prstGeom>
          <a:solidFill>
            <a:srgbClr val="E8E8E8">
              <a:lumMod val="90000"/>
              <a:alpha val="26000"/>
            </a:srgbClr>
          </a:solidFill>
          <a:ln w="1905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>
            <a:innerShdw blurRad="114300">
              <a:prstClr val="black"/>
            </a:innerShdw>
            <a:softEdge rad="63500"/>
          </a:effectLst>
          <a:scene3d>
            <a:camera prst="orthographicFront"/>
            <a:lightRig rig="threePt" dir="t"/>
          </a:scene3d>
          <a:sp3d prstMaterial="translucentPowder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8" name="Picture 4" descr="artistic @ sign">
            <a:extLst>
              <a:ext uri="{FF2B5EF4-FFF2-40B4-BE49-F238E27FC236}">
                <a16:creationId xmlns:a16="http://schemas.microsoft.com/office/drawing/2014/main" id="{572FCF38-DD24-92F2-EED5-F82E89FD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03427" y="5047605"/>
            <a:ext cx="439939" cy="43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7E71DA04-0C42-0F11-1675-90B343338000}"/>
              </a:ext>
            </a:extLst>
          </p:cNvPr>
          <p:cNvSpPr/>
          <p:nvPr/>
        </p:nvSpPr>
        <p:spPr>
          <a:xfrm rot="16200000">
            <a:off x="538800" y="4947743"/>
            <a:ext cx="1217582" cy="1662531"/>
          </a:xfrm>
          <a:prstGeom prst="roundRect">
            <a:avLst/>
          </a:prstGeom>
          <a:solidFill>
            <a:srgbClr val="E8E8E8">
              <a:lumMod val="90000"/>
              <a:alpha val="26000"/>
            </a:srgbClr>
          </a:solidFill>
          <a:ln w="1905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>
            <a:innerShdw blurRad="114300">
              <a:prstClr val="black"/>
            </a:innerShdw>
            <a:softEdge rad="63500"/>
          </a:effectLst>
          <a:scene3d>
            <a:camera prst="orthographicFront"/>
            <a:lightRig rig="threePt" dir="t"/>
          </a:scene3d>
          <a:sp3d prstMaterial="translucentPowder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 Placeholder 122">
            <a:extLst>
              <a:ext uri="{FF2B5EF4-FFF2-40B4-BE49-F238E27FC236}">
                <a16:creationId xmlns:a16="http://schemas.microsoft.com/office/drawing/2014/main" id="{150EDF53-9F55-A8A0-594E-45D0A6207649}"/>
              </a:ext>
            </a:extLst>
          </p:cNvPr>
          <p:cNvSpPr txBox="1">
            <a:spLocks/>
          </p:cNvSpPr>
          <p:nvPr/>
        </p:nvSpPr>
        <p:spPr>
          <a:xfrm>
            <a:off x="2812473" y="1288278"/>
            <a:ext cx="6420438" cy="336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Bernard MT Condensed" panose="02050806060905020404" pitchFamily="18" charset="0"/>
              </a:rPr>
              <a:t>https://github.com/tirtho/DocAI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DD1B2A-BB55-438F-474A-FD1EC1D11298}"/>
              </a:ext>
            </a:extLst>
          </p:cNvPr>
          <p:cNvGrpSpPr/>
          <p:nvPr/>
        </p:nvGrpSpPr>
        <p:grpSpPr>
          <a:xfrm>
            <a:off x="3321814" y="1744943"/>
            <a:ext cx="6853572" cy="738924"/>
            <a:chOff x="3109505" y="1793983"/>
            <a:chExt cx="6853572" cy="738924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9429A6B2-73F6-57BD-285A-3F04247D5E3E}"/>
                </a:ext>
              </a:extLst>
            </p:cNvPr>
            <p:cNvSpPr/>
            <p:nvPr/>
          </p:nvSpPr>
          <p:spPr>
            <a:xfrm>
              <a:off x="3109505" y="1793983"/>
              <a:ext cx="6853572" cy="7389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EC418D53-45AD-8458-BA0A-CABEB7DCF465}"/>
                </a:ext>
              </a:extLst>
            </p:cNvPr>
            <p:cNvSpPr/>
            <p:nvPr/>
          </p:nvSpPr>
          <p:spPr>
            <a:xfrm>
              <a:off x="5668221" y="1929313"/>
              <a:ext cx="1644266" cy="4674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Generative AI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1CD1FE62-7670-0AEF-5E0B-B6C5AADE128B}"/>
                </a:ext>
              </a:extLst>
            </p:cNvPr>
            <p:cNvSpPr/>
            <p:nvPr/>
          </p:nvSpPr>
          <p:spPr>
            <a:xfrm>
              <a:off x="7363771" y="1939187"/>
              <a:ext cx="2495637" cy="4674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Document Intelligence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3976F81-4867-C940-4CAD-546C192A3CCD}"/>
                </a:ext>
              </a:extLst>
            </p:cNvPr>
            <p:cNvSpPr/>
            <p:nvPr/>
          </p:nvSpPr>
          <p:spPr>
            <a:xfrm>
              <a:off x="3233921" y="1929312"/>
              <a:ext cx="2368363" cy="4674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Content Understanding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2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TextBox 1164">
            <a:extLst>
              <a:ext uri="{FF2B5EF4-FFF2-40B4-BE49-F238E27FC236}">
                <a16:creationId xmlns:a16="http://schemas.microsoft.com/office/drawing/2014/main" id="{4894810F-1B48-3B30-EB4E-3C0C7C8A3595}"/>
              </a:ext>
            </a:extLst>
          </p:cNvPr>
          <p:cNvSpPr txBox="1"/>
          <p:nvPr/>
        </p:nvSpPr>
        <p:spPr>
          <a:xfrm>
            <a:off x="211014" y="211015"/>
            <a:ext cx="1645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69659-EB6D-B80B-1348-85B27663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27" t="787" r="2120" b="21040"/>
          <a:stretch/>
        </p:blipFill>
        <p:spPr>
          <a:xfrm>
            <a:off x="1166949" y="283175"/>
            <a:ext cx="9690850" cy="64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9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393B-C7DC-BA08-19F7-25D23328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15BF92A2-FFF4-B6DC-47C9-C717C0F6B7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-2115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7AB1F6-D85B-DE67-61C3-6B448194A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285" y="2115"/>
            <a:ext cx="11035430" cy="870559"/>
          </a:xfrm>
        </p:spPr>
        <p:txBody>
          <a:bodyPr/>
          <a:lstStyle/>
          <a:p>
            <a:r>
              <a:rPr lang="en-US" sz="3600" b="1" dirty="0"/>
              <a:t>Service Capacity and Limitations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1F67D9-C1F7-2869-3D03-40B50DE947E8}"/>
              </a:ext>
            </a:extLst>
          </p:cNvPr>
          <p:cNvSpPr txBox="1">
            <a:spLocks/>
          </p:cNvSpPr>
          <p:nvPr/>
        </p:nvSpPr>
        <p:spPr>
          <a:xfrm>
            <a:off x="367553" y="872674"/>
            <a:ext cx="5507153" cy="528432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solidFill>
                  <a:schemeClr val="bg1"/>
                </a:solidFill>
              </a:rPr>
              <a:t>Azure Open AI GPT 4 Turbo with Vision (Preview)</a:t>
            </a:r>
            <a:endParaRPr lang="en-US" sz="2000" u="sng" dirty="0">
              <a:solidFill>
                <a:schemeClr val="bg1"/>
              </a:solidFill>
            </a:endParaRPr>
          </a:p>
          <a:p>
            <a:pPr marL="171450" indent="-171450"/>
            <a:endParaRPr lang="en-US" sz="800" dirty="0">
              <a:solidFill>
                <a:schemeClr val="bg1"/>
              </a:solidFill>
            </a:endParaRP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Supported Image file types – JPEG, GIF, PNG and WEBP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Max size of each image file – 20MB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Limit 50 images per chat call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Low Resolution option for faster response with lower token numbers instead of accuracy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Supported Video file types – MP4 and MOV (low resolution)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Max Video size of 3 minutes (for Playground)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No limitation of Video size for API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Selects 20 frames from the entire video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Supports English for grounding with transcripts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Transcripts are not accurate on lyrics in songs</a:t>
            </a:r>
          </a:p>
          <a:p>
            <a:pPr marL="171450" indent="-171450"/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Token calculation for image and video</a:t>
            </a:r>
            <a:endParaRPr lang="en-US" sz="1600" dirty="0">
              <a:solidFill>
                <a:schemeClr val="accent5">
                  <a:lumMod val="25000"/>
                  <a:lumOff val="75000"/>
                </a:schemeClr>
              </a:solidFill>
            </a:endParaRPr>
          </a:p>
          <a:p>
            <a:pPr marL="171450" indent="-171450"/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GPT-4 (1106-preview)/Turbo max tokens per min (TPM) </a:t>
            </a:r>
            <a:r>
              <a:rPr lang="en-US" sz="1600" dirty="0">
                <a:solidFill>
                  <a:schemeClr val="bg1"/>
                </a:solidFill>
              </a:rPr>
              <a:t>– 80k</a:t>
            </a:r>
          </a:p>
          <a:p>
            <a:pPr marL="171450" indent="-171450"/>
            <a:r>
              <a:rPr lang="en-US" sz="1600" dirty="0">
                <a:solidFill>
                  <a:schemeClr val="bg1"/>
                </a:solidFill>
              </a:rPr>
              <a:t>Misc.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411E4-9D18-9A0A-3031-95C89BBD2A02}"/>
              </a:ext>
            </a:extLst>
          </p:cNvPr>
          <p:cNvSpPr txBox="1"/>
          <p:nvPr/>
        </p:nvSpPr>
        <p:spPr>
          <a:xfrm>
            <a:off x="6096000" y="860148"/>
            <a:ext cx="5728447" cy="307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Azure Document Intelligence Service</a:t>
            </a:r>
          </a:p>
          <a:p>
            <a:endParaRPr lang="en-US" sz="800" u="sng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Supported file types for custom models – JPEG, PNG, BMP, TIFF, HEIF, PDF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Transactions per second standard limit – 15 (adjustable)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Max doc size – 500MB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Max number of pages - 2000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Max number of custom classifier classes – 500 (default)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details</a:t>
            </a:r>
            <a:endParaRPr lang="en-US" sz="1600" dirty="0">
              <a:solidFill>
                <a:schemeClr val="accent5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AA95C-4391-331B-F5A4-9D38C25E0D3F}"/>
              </a:ext>
            </a:extLst>
          </p:cNvPr>
          <p:cNvSpPr txBox="1"/>
          <p:nvPr/>
        </p:nvSpPr>
        <p:spPr>
          <a:xfrm>
            <a:off x="6095999" y="4011905"/>
            <a:ext cx="5728447" cy="2762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Azure Cognitive Search Se</a:t>
            </a:r>
            <a:r>
              <a:rPr lang="en-US" sz="2000" b="1" dirty="0">
                <a:solidFill>
                  <a:schemeClr val="bg1"/>
                </a:solidFill>
              </a:rPr>
              <a:t>rvice</a:t>
            </a:r>
            <a:endParaRPr lang="en-US" sz="20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Supported file types for indexing – PDF, DOCX, DOC, XLSX, XLS, HTML, RTF, TXT, TSV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Different Data Sources for the Indexer to pull data in – </a:t>
            </a:r>
            <a:r>
              <a:rPr lang="en-US" sz="16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 list</a:t>
            </a:r>
            <a:endParaRPr lang="en-US" sz="16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Number of documents per index – 24 billion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Max document size when calling an Index API – 16 MB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details</a:t>
            </a:r>
            <a:endParaRPr lang="en-US" sz="1600" dirty="0">
              <a:solidFill>
                <a:schemeClr val="accent5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2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CAFF-FE8B-01A7-EF94-1FA693FEB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C47F49F4-8062-383A-8BDD-90081375ED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-2115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447B76F-4B7C-EDD3-52C3-AE8CE613B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285" y="2115"/>
            <a:ext cx="11035430" cy="870559"/>
          </a:xfrm>
        </p:spPr>
        <p:txBody>
          <a:bodyPr/>
          <a:lstStyle/>
          <a:p>
            <a:r>
              <a:rPr lang="en-US" sz="3600" b="1" dirty="0"/>
              <a:t>Service Capacity and Limitations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3377C-F73D-33E4-3514-E2F383001A47}"/>
              </a:ext>
            </a:extLst>
          </p:cNvPr>
          <p:cNvSpPr txBox="1"/>
          <p:nvPr/>
        </p:nvSpPr>
        <p:spPr>
          <a:xfrm>
            <a:off x="367553" y="1154963"/>
            <a:ext cx="5728447" cy="373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Azure Logic App</a:t>
            </a:r>
            <a:endParaRPr lang="en-US" sz="2000" u="sng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Workflows per region per Azure Subscription – unlimited (standard tier)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Max number of actions per workflow – 500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Actions nesting depth - 8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Max items in a loop – 100,000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Number of For each loops that can run in parallel – 20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Throughput and other limit details</a:t>
            </a:r>
            <a:endParaRPr lang="en-US" sz="1600" dirty="0">
              <a:solidFill>
                <a:schemeClr val="accent5">
                  <a:lumMod val="25000"/>
                  <a:lumOff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Arc enabled Logic App in AKS</a:t>
            </a:r>
            <a:endParaRPr lang="en-US" sz="1600" dirty="0">
              <a:solidFill>
                <a:schemeClr val="accent5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B6C22-AB9D-E982-6188-13BEC4E9BCD7}"/>
              </a:ext>
            </a:extLst>
          </p:cNvPr>
          <p:cNvSpPr txBox="1"/>
          <p:nvPr/>
        </p:nvSpPr>
        <p:spPr>
          <a:xfrm>
            <a:off x="6463553" y="1154963"/>
            <a:ext cx="57284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Azure Functions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Function timeout duration – 30 min to unlimited (Premium &amp; Dedicated Tier)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Hosting options details</a:t>
            </a:r>
            <a:endParaRPr lang="en-US" sz="1600" dirty="0">
              <a:solidFill>
                <a:schemeClr val="accent5">
                  <a:lumMod val="25000"/>
                  <a:lumOff val="75000"/>
                </a:schemeClr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{14B5ED5A-00D8-492B-9964-9A553D66F4F4}tf55661986_win32</Template>
  <TotalTime>1548</TotalTime>
  <Words>534</Words>
  <Application>Microsoft Office PowerPoint</Application>
  <PresentationFormat>Widescreen</PresentationFormat>
  <Paragraphs>126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Bernard MT Condensed</vt:lpstr>
      <vt:lpstr>Calibri</vt:lpstr>
      <vt:lpstr>Calibri Light</vt:lpstr>
      <vt:lpstr>Wingdings</vt:lpstr>
      <vt:lpstr>Custom</vt:lpstr>
      <vt:lpstr>Office Theme</vt:lpstr>
      <vt:lpstr>Document AI</vt:lpstr>
      <vt:lpstr>time spent by US workers on emails weekly  5.94 hours </vt:lpstr>
      <vt:lpstr>Document AI</vt:lpstr>
      <vt:lpstr>PowerPoint Presentation</vt:lpstr>
      <vt:lpstr>Service Capacity and Limitations</vt:lpstr>
      <vt:lpstr>Service Capacity and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Tirthankar Barari (TR)</dc:creator>
  <cp:lastModifiedBy>Tirthankar Barari (TR)</cp:lastModifiedBy>
  <cp:revision>6</cp:revision>
  <dcterms:created xsi:type="dcterms:W3CDTF">2025-01-02T20:19:06Z</dcterms:created>
  <dcterms:modified xsi:type="dcterms:W3CDTF">2025-06-10T17:47:33Z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